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E388B-9341-4E2B-894A-7C8F2EC5452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CC29A-09D1-41DA-88B5-033045640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7412" name="Picture 4" descr="DZ podloga 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6763" y="-762000"/>
            <a:ext cx="10677526" cy="8153400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267200" y="923925"/>
            <a:ext cx="48768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Latn-CS" sz="2400" b="1">
                <a:solidFill>
                  <a:srgbClr val="FFFF00"/>
                </a:solidFill>
              </a:rPr>
              <a:t>Pod tušem uz podignutu jednu ruku iznad glave kružnim pokretima prstiju sistematski opipa</a:t>
            </a:r>
            <a:r>
              <a:rPr lang="en-US" sz="2400" b="1">
                <a:solidFill>
                  <a:srgbClr val="FFFF00"/>
                </a:solidFill>
              </a:rPr>
              <a:t>jte</a:t>
            </a:r>
            <a:r>
              <a:rPr lang="sr-Latn-CS" sz="2400" b="1">
                <a:solidFill>
                  <a:srgbClr val="FFFF00"/>
                </a:solidFill>
              </a:rPr>
              <a:t> sve delove dojke.</a:t>
            </a:r>
          </a:p>
          <a:p>
            <a:r>
              <a:rPr lang="sr-Latn-CS" sz="2400" b="1">
                <a:solidFill>
                  <a:srgbClr val="FFFF00"/>
                </a:solidFill>
              </a:rPr>
              <a:t> </a:t>
            </a:r>
          </a:p>
          <a:p>
            <a:r>
              <a:rPr lang="sr-Latn-CS" sz="2400" b="1">
                <a:solidFill>
                  <a:srgbClr val="FFFF00"/>
                </a:solidFill>
              </a:rPr>
              <a:t>Ne koristit</a:t>
            </a:r>
            <a:r>
              <a:rPr lang="en-US" sz="2400" b="1">
                <a:solidFill>
                  <a:srgbClr val="FFFF00"/>
                </a:solidFill>
              </a:rPr>
              <a:t>e</a:t>
            </a:r>
            <a:r>
              <a:rPr lang="sr-Latn-CS" sz="2400" b="1">
                <a:solidFill>
                  <a:srgbClr val="FFFF00"/>
                </a:solidFill>
              </a:rPr>
              <a:t> same vrhove prstiju već njihove završetke i pri pipanju obratit</a:t>
            </a:r>
            <a:r>
              <a:rPr lang="en-US" sz="2400" b="1">
                <a:solidFill>
                  <a:srgbClr val="FFFF00"/>
                </a:solidFill>
              </a:rPr>
              <a:t>e</a:t>
            </a:r>
            <a:r>
              <a:rPr lang="sr-Latn-CS" sz="2400" b="1">
                <a:solidFill>
                  <a:srgbClr val="FFFF00"/>
                </a:solidFill>
              </a:rPr>
              <a:t> posebnu pažnju na postojanje zadebljanja, čvorića, tumora i slično. </a:t>
            </a:r>
          </a:p>
          <a:p>
            <a:endParaRPr lang="sr-Latn-CS" sz="2400" b="1">
              <a:solidFill>
                <a:srgbClr val="FFFF00"/>
              </a:solidFill>
            </a:endParaRPr>
          </a:p>
          <a:p>
            <a:r>
              <a:rPr lang="sr-Latn-CS" sz="2400" b="1">
                <a:solidFill>
                  <a:srgbClr val="FFFF00"/>
                </a:solidFill>
              </a:rPr>
              <a:t>Desnu ruku upotrebit</a:t>
            </a:r>
            <a:r>
              <a:rPr lang="en-US" sz="2400" b="1">
                <a:solidFill>
                  <a:srgbClr val="FFFF00"/>
                </a:solidFill>
              </a:rPr>
              <a:t>e</a:t>
            </a:r>
            <a:r>
              <a:rPr lang="sr-Latn-CS" sz="2400" b="1">
                <a:solidFill>
                  <a:srgbClr val="FFFF00"/>
                </a:solidFill>
              </a:rPr>
              <a:t> za pregled leve dojke, a levu ruku za desnu dojku.</a:t>
            </a:r>
            <a:endParaRPr lang="en-US" sz="2400" b="1">
              <a:solidFill>
                <a:srgbClr val="FFFF00"/>
              </a:solidFill>
            </a:endParaRPr>
          </a:p>
        </p:txBody>
      </p:sp>
      <p:pic>
        <p:nvPicPr>
          <p:cNvPr id="17415" name="Picture 7" descr="New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1066800"/>
            <a:ext cx="4114800" cy="5105400"/>
          </a:xfrm>
          <a:prstGeom prst="rect">
            <a:avLst/>
          </a:prstGeom>
          <a:noFill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9188" y="6534150"/>
            <a:ext cx="8096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19460" name="Picture 4" descr="DZ podloga 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6763" y="-762000"/>
            <a:ext cx="10677526" cy="8153400"/>
          </a:xfrm>
          <a:prstGeom prst="rect">
            <a:avLst/>
          </a:prstGeom>
          <a:noFill/>
        </p:spPr>
      </p:pic>
      <p:pic>
        <p:nvPicPr>
          <p:cNvPr id="19461" name="Picture 5" descr="New Imag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9225" y="1447800"/>
            <a:ext cx="3536950" cy="46482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6200" y="2149475"/>
            <a:ext cx="57848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Podignite desnu ruku, a levom u smeru kazaljke na satu </a:t>
            </a:r>
          </a:p>
          <a:p>
            <a:r>
              <a:rPr lang="en-US" sz="2800" b="1">
                <a:solidFill>
                  <a:srgbClr val="FFFF00"/>
                </a:solidFill>
              </a:rPr>
              <a:t>od spolja put unutra pregledajte desnu dojku idući od </a:t>
            </a:r>
          </a:p>
          <a:p>
            <a:r>
              <a:rPr lang="en-US" sz="2800" b="1">
                <a:solidFill>
                  <a:srgbClr val="FFFF00"/>
                </a:solidFill>
              </a:rPr>
              <a:t>spoljnog ruba dojke ka bradavici.</a:t>
            </a:r>
            <a:endParaRPr lang="sr-Latn-CS" sz="2800" b="1">
              <a:solidFill>
                <a:srgbClr val="FFFF00"/>
              </a:solidFill>
            </a:endParaRPr>
          </a:p>
          <a:p>
            <a:r>
              <a:rPr lang="sr-Latn-CS" sz="2800" b="1">
                <a:solidFill>
                  <a:srgbClr val="FFFF00"/>
                </a:solidFill>
              </a:rPr>
              <a:t>Isto to ponovite i na levoj dojci.</a:t>
            </a:r>
            <a:endParaRPr lang="en-US" sz="2800" b="1">
              <a:solidFill>
                <a:srgbClr val="FFFF00"/>
              </a:solidFill>
            </a:endParaRP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9188" y="6210300"/>
            <a:ext cx="809625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1508" name="Picture 4" descr="DZ podloga 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6763" y="-762000"/>
            <a:ext cx="10677526" cy="8153400"/>
          </a:xfrm>
          <a:prstGeom prst="rect">
            <a:avLst/>
          </a:prstGeom>
          <a:noFill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9188" y="6534150"/>
            <a:ext cx="809625" cy="647700"/>
          </a:xfrm>
          <a:prstGeom prst="rect">
            <a:avLst/>
          </a:prstGeom>
          <a:noFill/>
        </p:spPr>
      </p:pic>
      <p:pic>
        <p:nvPicPr>
          <p:cNvPr id="21511" name="Picture 7" descr="New Imag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1371600"/>
            <a:ext cx="3810000" cy="4724400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038600" y="1371600"/>
            <a:ext cx="53340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/>
            <a:r>
              <a:rPr lang="en-US" sz="2800" b="1">
                <a:solidFill>
                  <a:srgbClr val="FFFF00"/>
                </a:solidFill>
              </a:rPr>
              <a:t>Obratite pažnju na:</a:t>
            </a:r>
          </a:p>
          <a:p>
            <a:pPr marL="342900" indent="-342900">
              <a:buFontTx/>
              <a:buAutoNum type="arabicPeriod"/>
            </a:pPr>
            <a:r>
              <a:rPr lang="en-US" sz="2800" b="1">
                <a:solidFill>
                  <a:srgbClr val="FFFF00"/>
                </a:solidFill>
              </a:rPr>
              <a:t>oblik – promene oblika, prisustvo neravnina ili izbočina</a:t>
            </a:r>
          </a:p>
          <a:p>
            <a:pPr marL="342900" indent="-342900"/>
            <a:r>
              <a:rPr lang="en-US" sz="2800" b="1">
                <a:solidFill>
                  <a:srgbClr val="FFFF00"/>
                </a:solidFill>
              </a:rPr>
              <a:t>2. veličinu – postojanje otoka, značajnu razliku u veličini dojki</a:t>
            </a:r>
          </a:p>
          <a:p>
            <a:pPr marL="342900" indent="-342900"/>
            <a:r>
              <a:rPr lang="en-US" sz="2800" b="1">
                <a:solidFill>
                  <a:srgbClr val="FFFF00"/>
                </a:solidFill>
              </a:rPr>
              <a:t>3. izgled kože – prisustvo crvenila i povlačenja kože</a:t>
            </a:r>
          </a:p>
          <a:p>
            <a:pPr marL="342900" indent="-342900"/>
            <a:r>
              <a:rPr lang="fr-FR" sz="2800" b="1">
                <a:solidFill>
                  <a:srgbClr val="FFFF00"/>
                </a:solidFill>
              </a:rPr>
              <a:t>4. bradavice – promenu boje i uvlačenje bradavice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0484" name="Picture 4" descr="DZ podloga 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0" y="-762000"/>
            <a:ext cx="10677525" cy="8153400"/>
          </a:xfrm>
          <a:prstGeom prst="rect">
            <a:avLst/>
          </a:prstGeom>
          <a:noFill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9188" y="6534150"/>
            <a:ext cx="809625" cy="647700"/>
          </a:xfrm>
          <a:prstGeom prst="rect">
            <a:avLst/>
          </a:prstGeom>
          <a:noFill/>
        </p:spPr>
      </p:pic>
      <p:pic>
        <p:nvPicPr>
          <p:cNvPr id="20489" name="Picture 9" descr="New Image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1066800"/>
            <a:ext cx="3886200" cy="4724400"/>
          </a:xfrm>
          <a:prstGeom prst="rect">
            <a:avLst/>
          </a:prstGeom>
          <a:noFill/>
        </p:spPr>
      </p:pic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886200" y="1035050"/>
            <a:ext cx="5011738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fr-FR" sz="2800" b="1">
                <a:solidFill>
                  <a:srgbClr val="FFFF00"/>
                </a:solidFill>
              </a:rPr>
              <a:t>Trudite se da opipate:</a:t>
            </a:r>
            <a:endParaRPr lang="en-US" sz="2800" b="1">
              <a:solidFill>
                <a:srgbClr val="FFFF00"/>
              </a:solidFill>
            </a:endParaRPr>
          </a:p>
          <a:p>
            <a:r>
              <a:rPr lang="fr-FR" sz="2800" b="1">
                <a:solidFill>
                  <a:srgbClr val="FFFF00"/>
                </a:solidFill>
              </a:rPr>
              <a:t>1. neravnine</a:t>
            </a:r>
            <a:endParaRPr lang="en-US" sz="2800" b="1">
              <a:solidFill>
                <a:srgbClr val="FFFF00"/>
              </a:solidFill>
            </a:endParaRPr>
          </a:p>
          <a:p>
            <a:r>
              <a:rPr lang="fr-FR" sz="2800" b="1">
                <a:solidFill>
                  <a:srgbClr val="FFFF00"/>
                </a:solidFill>
              </a:rPr>
              <a:t>2. čvoriće</a:t>
            </a:r>
            <a:endParaRPr lang="en-US" sz="2800" b="1">
              <a:solidFill>
                <a:srgbClr val="FFFF00"/>
              </a:solidFill>
            </a:endParaRPr>
          </a:p>
          <a:p>
            <a:r>
              <a:rPr lang="en-US" sz="2800" b="1">
                <a:solidFill>
                  <a:srgbClr val="FFFF00"/>
                </a:solidFill>
              </a:rPr>
              <a:t>3. bolna mesta u dojci</a:t>
            </a:r>
          </a:p>
          <a:p>
            <a:r>
              <a:rPr lang="en-US" sz="2800" b="1">
                <a:solidFill>
                  <a:srgbClr val="FFFF00"/>
                </a:solidFill>
              </a:rPr>
              <a:t>4. predeo bradavice takođe pregledajte, a pregled završite </a:t>
            </a:r>
          </a:p>
          <a:p>
            <a:r>
              <a:rPr lang="en-US" sz="2800" b="1">
                <a:solidFill>
                  <a:srgbClr val="FFFF00"/>
                </a:solidFill>
              </a:rPr>
              <a:t>blagim pritiskom vrha bradavice kada treba da primetite </a:t>
            </a:r>
          </a:p>
          <a:p>
            <a:r>
              <a:rPr lang="en-US" sz="2800" b="1">
                <a:solidFill>
                  <a:srgbClr val="FFFF00"/>
                </a:solidFill>
              </a:rPr>
              <a:t>ima li iscetka iz 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22532" name="Picture 4" descr="DZ podloga p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0" y="-762000"/>
            <a:ext cx="10677525" cy="8153400"/>
          </a:xfrm>
          <a:prstGeom prst="rect">
            <a:avLst/>
          </a:prstGeom>
          <a:noFill/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39188" y="6534150"/>
            <a:ext cx="809625" cy="647700"/>
          </a:xfrm>
          <a:prstGeom prst="rect">
            <a:avLst/>
          </a:prstGeom>
          <a:noFill/>
        </p:spPr>
      </p:pic>
      <p:pic>
        <p:nvPicPr>
          <p:cNvPr id="22535" name="Picture 7" descr="New Image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143000"/>
            <a:ext cx="3810000" cy="449580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724400" y="1447800"/>
            <a:ext cx="4419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</a:rPr>
              <a:t>Pregled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ponovite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istim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redosledom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</a:t>
            </a:r>
            <a:r>
              <a:rPr lang="en-US" sz="2800" b="1" dirty="0">
                <a:solidFill>
                  <a:srgbClr val="FFFF00"/>
                </a:solidFill>
              </a:rPr>
              <a:t> u </a:t>
            </a:r>
            <a:r>
              <a:rPr lang="en-US" sz="2800" b="1" dirty="0" err="1">
                <a:solidFill>
                  <a:srgbClr val="FFFF00"/>
                </a:solidFill>
              </a:rPr>
              <a:t>ležećem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položaju</a:t>
            </a:r>
            <a:r>
              <a:rPr lang="sr-Latn-CS" sz="2800" b="1" dirty="0">
                <a:solidFill>
                  <a:srgbClr val="FFFF00"/>
                </a:solidFill>
              </a:rPr>
              <a:t>.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endParaRPr lang="sr-Latn-CS" sz="2800" b="1" dirty="0">
              <a:solidFill>
                <a:srgbClr val="FFFF00"/>
              </a:solidFill>
            </a:endParaRPr>
          </a:p>
          <a:p>
            <a:r>
              <a:rPr lang="sr-Latn-CS" sz="2800" b="1" dirty="0">
                <a:solidFill>
                  <a:srgbClr val="FFFF00"/>
                </a:solidFill>
              </a:rPr>
              <a:t>R</a:t>
            </a:r>
            <a:r>
              <a:rPr lang="en-US" sz="2800" b="1" dirty="0" err="1">
                <a:solidFill>
                  <a:srgbClr val="FFFF00"/>
                </a:solidFill>
              </a:rPr>
              <a:t>ukom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pregledajte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pazuh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na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istoj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strani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dojke</a:t>
            </a:r>
            <a:r>
              <a:rPr lang="sr-Latn-CS" sz="2800" b="1" dirty="0">
                <a:solidFill>
                  <a:srgbClr val="FFFF00"/>
                </a:solidFill>
              </a:rPr>
              <a:t>.</a:t>
            </a:r>
          </a:p>
          <a:p>
            <a:r>
              <a:rPr lang="en-US" sz="2800" b="1" dirty="0" err="1">
                <a:solidFill>
                  <a:srgbClr val="FFFF00"/>
                </a:solidFill>
              </a:rPr>
              <a:t>Sve</a:t>
            </a:r>
            <a:r>
              <a:rPr lang="en-US" sz="2800" b="1" dirty="0">
                <a:solidFill>
                  <a:srgbClr val="FFFF00"/>
                </a:solidFill>
              </a:rPr>
              <a:t> to </a:t>
            </a:r>
            <a:r>
              <a:rPr lang="en-US" sz="2800" b="1" dirty="0" err="1">
                <a:solidFill>
                  <a:srgbClr val="FFFF00"/>
                </a:solidFill>
              </a:rPr>
              <a:t>ponovite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sr-Latn-CS" sz="2800" b="1" dirty="0">
                <a:solidFill>
                  <a:srgbClr val="FFFF00"/>
                </a:solidFill>
              </a:rPr>
              <a:t>i </a:t>
            </a:r>
            <a:r>
              <a:rPr lang="en-US" sz="2800" b="1" dirty="0" err="1">
                <a:solidFill>
                  <a:srgbClr val="FFFF00"/>
                </a:solidFill>
              </a:rPr>
              <a:t>na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levoj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err="1">
                <a:solidFill>
                  <a:srgbClr val="FFFF00"/>
                </a:solidFill>
              </a:rPr>
              <a:t>dojci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  <a:endParaRPr lang="sr-Latn-CS" sz="2800" b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aurena</dc:creator>
  <cp:lastModifiedBy>aurena</cp:lastModifiedBy>
  <cp:revision>2</cp:revision>
  <dcterms:created xsi:type="dcterms:W3CDTF">2013-09-30T12:14:43Z</dcterms:created>
  <dcterms:modified xsi:type="dcterms:W3CDTF">2013-10-02T08:32:15Z</dcterms:modified>
</cp:coreProperties>
</file>