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E388B-9341-4E2B-894A-7C8F2EC5452C}" type="datetimeFigureOut">
              <a:rPr lang="en-US" smtClean="0"/>
              <a:pPr/>
              <a:t>10/2/2013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CC29A-09D1-41DA-88B5-0330456400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E388B-9341-4E2B-894A-7C8F2EC5452C}" type="datetimeFigureOut">
              <a:rPr lang="en-US" smtClean="0"/>
              <a:pPr/>
              <a:t>10/2/2013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CC29A-09D1-41DA-88B5-0330456400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E388B-9341-4E2B-894A-7C8F2EC5452C}" type="datetimeFigureOut">
              <a:rPr lang="en-US" smtClean="0"/>
              <a:pPr/>
              <a:t>10/2/2013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CC29A-09D1-41DA-88B5-0330456400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E388B-9341-4E2B-894A-7C8F2EC5452C}" type="datetimeFigureOut">
              <a:rPr lang="en-US" smtClean="0"/>
              <a:pPr/>
              <a:t>10/2/2013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CC29A-09D1-41DA-88B5-0330456400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E388B-9341-4E2B-894A-7C8F2EC5452C}" type="datetimeFigureOut">
              <a:rPr lang="en-US" smtClean="0"/>
              <a:pPr/>
              <a:t>10/2/2013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CC29A-09D1-41DA-88B5-0330456400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E388B-9341-4E2B-894A-7C8F2EC5452C}" type="datetimeFigureOut">
              <a:rPr lang="en-US" smtClean="0"/>
              <a:pPr/>
              <a:t>10/2/2013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CC29A-09D1-41DA-88B5-0330456400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E388B-9341-4E2B-894A-7C8F2EC5452C}" type="datetimeFigureOut">
              <a:rPr lang="en-US" smtClean="0"/>
              <a:pPr/>
              <a:t>10/2/2013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CC29A-09D1-41DA-88B5-0330456400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E388B-9341-4E2B-894A-7C8F2EC5452C}" type="datetimeFigureOut">
              <a:rPr lang="en-US" smtClean="0"/>
              <a:pPr/>
              <a:t>10/2/2013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CC29A-09D1-41DA-88B5-0330456400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E388B-9341-4E2B-894A-7C8F2EC5452C}" type="datetimeFigureOut">
              <a:rPr lang="en-US" smtClean="0"/>
              <a:pPr/>
              <a:t>10/2/2013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CC29A-09D1-41DA-88B5-0330456400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E388B-9341-4E2B-894A-7C8F2EC5452C}" type="datetimeFigureOut">
              <a:rPr lang="en-US" smtClean="0"/>
              <a:pPr/>
              <a:t>10/2/2013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CC29A-09D1-41DA-88B5-0330456400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E388B-9341-4E2B-894A-7C8F2EC5452C}" type="datetimeFigureOut">
              <a:rPr lang="en-US" smtClean="0"/>
              <a:pPr/>
              <a:t>10/2/2013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CC29A-09D1-41DA-88B5-0330456400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4E388B-9341-4E2B-894A-7C8F2EC5452C}" type="datetimeFigureOut">
              <a:rPr lang="en-US" smtClean="0"/>
              <a:pPr/>
              <a:t>10/2/2013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9CC29A-09D1-41DA-88B5-03304564008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sr-Latn-CS"/>
          </a:p>
        </p:txBody>
      </p:sp>
      <p:pic>
        <p:nvPicPr>
          <p:cNvPr id="17412" name="Picture 4" descr="DZ podloga p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766763" y="-762000"/>
            <a:ext cx="10677526" cy="8153400"/>
          </a:xfrm>
          <a:prstGeom prst="rect">
            <a:avLst/>
          </a:prstGeom>
          <a:noFill/>
        </p:spPr>
      </p:pic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4267200" y="923925"/>
            <a:ext cx="4876800" cy="520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sr-Latn-CS" sz="2400" b="1">
                <a:solidFill>
                  <a:srgbClr val="FFFF00"/>
                </a:solidFill>
              </a:rPr>
              <a:t>Pod tušem uz podignutu jednu ruku iznad glave kružnim pokretima prstiju sistematski opipa</a:t>
            </a:r>
            <a:r>
              <a:rPr lang="en-US" sz="2400" b="1">
                <a:solidFill>
                  <a:srgbClr val="FFFF00"/>
                </a:solidFill>
              </a:rPr>
              <a:t>jte</a:t>
            </a:r>
            <a:r>
              <a:rPr lang="sr-Latn-CS" sz="2400" b="1">
                <a:solidFill>
                  <a:srgbClr val="FFFF00"/>
                </a:solidFill>
              </a:rPr>
              <a:t> sve delove dojke.</a:t>
            </a:r>
          </a:p>
          <a:p>
            <a:r>
              <a:rPr lang="sr-Latn-CS" sz="2400" b="1">
                <a:solidFill>
                  <a:srgbClr val="FFFF00"/>
                </a:solidFill>
              </a:rPr>
              <a:t> </a:t>
            </a:r>
          </a:p>
          <a:p>
            <a:r>
              <a:rPr lang="sr-Latn-CS" sz="2400" b="1">
                <a:solidFill>
                  <a:srgbClr val="FFFF00"/>
                </a:solidFill>
              </a:rPr>
              <a:t>Ne koristit</a:t>
            </a:r>
            <a:r>
              <a:rPr lang="en-US" sz="2400" b="1">
                <a:solidFill>
                  <a:srgbClr val="FFFF00"/>
                </a:solidFill>
              </a:rPr>
              <a:t>e</a:t>
            </a:r>
            <a:r>
              <a:rPr lang="sr-Latn-CS" sz="2400" b="1">
                <a:solidFill>
                  <a:srgbClr val="FFFF00"/>
                </a:solidFill>
              </a:rPr>
              <a:t> same vrhove prstiju već njihove završetke i pri pipanju obratit</a:t>
            </a:r>
            <a:r>
              <a:rPr lang="en-US" sz="2400" b="1">
                <a:solidFill>
                  <a:srgbClr val="FFFF00"/>
                </a:solidFill>
              </a:rPr>
              <a:t>e</a:t>
            </a:r>
            <a:r>
              <a:rPr lang="sr-Latn-CS" sz="2400" b="1">
                <a:solidFill>
                  <a:srgbClr val="FFFF00"/>
                </a:solidFill>
              </a:rPr>
              <a:t> posebnu pažnju na postojanje zadebljanja, čvorića, tumora i slično. </a:t>
            </a:r>
          </a:p>
          <a:p>
            <a:endParaRPr lang="sr-Latn-CS" sz="2400" b="1">
              <a:solidFill>
                <a:srgbClr val="FFFF00"/>
              </a:solidFill>
            </a:endParaRPr>
          </a:p>
          <a:p>
            <a:r>
              <a:rPr lang="sr-Latn-CS" sz="2400" b="1">
                <a:solidFill>
                  <a:srgbClr val="FFFF00"/>
                </a:solidFill>
              </a:rPr>
              <a:t>Desnu ruku upotrebit</a:t>
            </a:r>
            <a:r>
              <a:rPr lang="en-US" sz="2400" b="1">
                <a:solidFill>
                  <a:srgbClr val="FFFF00"/>
                </a:solidFill>
              </a:rPr>
              <a:t>e</a:t>
            </a:r>
            <a:r>
              <a:rPr lang="sr-Latn-CS" sz="2400" b="1">
                <a:solidFill>
                  <a:srgbClr val="FFFF00"/>
                </a:solidFill>
              </a:rPr>
              <a:t> za pregled leve dojke, a levu ruku za desnu dojku.</a:t>
            </a:r>
            <a:endParaRPr lang="en-US" sz="2400" b="1">
              <a:solidFill>
                <a:srgbClr val="FFFF00"/>
              </a:solidFill>
            </a:endParaRPr>
          </a:p>
        </p:txBody>
      </p:sp>
      <p:pic>
        <p:nvPicPr>
          <p:cNvPr id="17415" name="Picture 7" descr="New Imag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228600" y="1066800"/>
            <a:ext cx="4114800" cy="5105400"/>
          </a:xfrm>
          <a:prstGeom prst="rect">
            <a:avLst/>
          </a:prstGeom>
          <a:noFill/>
        </p:spPr>
      </p:pic>
      <p:pic>
        <p:nvPicPr>
          <p:cNvPr id="17416" name="Picture 8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739188" y="6534150"/>
            <a:ext cx="809625" cy="6477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sr-Latn-CS"/>
          </a:p>
        </p:txBody>
      </p:sp>
      <p:pic>
        <p:nvPicPr>
          <p:cNvPr id="19460" name="Picture 4" descr="DZ podloga p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766763" y="-762000"/>
            <a:ext cx="10677526" cy="8153400"/>
          </a:xfrm>
          <a:prstGeom prst="rect">
            <a:avLst/>
          </a:prstGeom>
          <a:noFill/>
        </p:spPr>
      </p:pic>
      <p:pic>
        <p:nvPicPr>
          <p:cNvPr id="19461" name="Picture 5" descr="New Image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49225" y="1447800"/>
            <a:ext cx="3536950" cy="4648200"/>
          </a:xfrm>
          <a:prstGeom prst="rect">
            <a:avLst/>
          </a:prstGeom>
          <a:noFill/>
        </p:spPr>
      </p:pic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3886200" y="2149475"/>
            <a:ext cx="5784850" cy="308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2800" b="1">
                <a:solidFill>
                  <a:srgbClr val="FFFF00"/>
                </a:solidFill>
              </a:rPr>
              <a:t>Podignite desnu ruku, a levom u smeru kazaljke na satu </a:t>
            </a:r>
          </a:p>
          <a:p>
            <a:r>
              <a:rPr lang="en-US" sz="2800" b="1">
                <a:solidFill>
                  <a:srgbClr val="FFFF00"/>
                </a:solidFill>
              </a:rPr>
              <a:t>od spolja put unutra pregledajte desnu dojku idući od </a:t>
            </a:r>
          </a:p>
          <a:p>
            <a:r>
              <a:rPr lang="en-US" sz="2800" b="1">
                <a:solidFill>
                  <a:srgbClr val="FFFF00"/>
                </a:solidFill>
              </a:rPr>
              <a:t>spoljnog ruba dojke ka bradavici.</a:t>
            </a:r>
            <a:endParaRPr lang="sr-Latn-CS" sz="2800" b="1">
              <a:solidFill>
                <a:srgbClr val="FFFF00"/>
              </a:solidFill>
            </a:endParaRPr>
          </a:p>
          <a:p>
            <a:r>
              <a:rPr lang="sr-Latn-CS" sz="2800" b="1">
                <a:solidFill>
                  <a:srgbClr val="FFFF00"/>
                </a:solidFill>
              </a:rPr>
              <a:t>Isto to ponovite i na levoj dojci.</a:t>
            </a:r>
            <a:endParaRPr lang="en-US" sz="2800" b="1">
              <a:solidFill>
                <a:srgbClr val="FFFF00"/>
              </a:solidFill>
            </a:endParaRPr>
          </a:p>
        </p:txBody>
      </p:sp>
      <p:pic>
        <p:nvPicPr>
          <p:cNvPr id="19463" name="Picture 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739188" y="6210300"/>
            <a:ext cx="809625" cy="6477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sr-Latn-CS"/>
          </a:p>
        </p:txBody>
      </p:sp>
      <p:pic>
        <p:nvPicPr>
          <p:cNvPr id="21508" name="Picture 4" descr="DZ podloga p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766763" y="-762000"/>
            <a:ext cx="10677526" cy="8153400"/>
          </a:xfrm>
          <a:prstGeom prst="rect">
            <a:avLst/>
          </a:prstGeom>
          <a:noFill/>
        </p:spPr>
      </p:pic>
      <p:pic>
        <p:nvPicPr>
          <p:cNvPr id="21509" name="Picture 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739188" y="6534150"/>
            <a:ext cx="809625" cy="647700"/>
          </a:xfrm>
          <a:prstGeom prst="rect">
            <a:avLst/>
          </a:prstGeom>
          <a:noFill/>
        </p:spPr>
      </p:pic>
      <p:pic>
        <p:nvPicPr>
          <p:cNvPr id="21511" name="Picture 7" descr="New Image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304800" y="1371600"/>
            <a:ext cx="3810000" cy="4724400"/>
          </a:xfrm>
          <a:prstGeom prst="rect">
            <a:avLst/>
          </a:prstGeom>
          <a:noFill/>
        </p:spPr>
      </p:pic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4038600" y="1371600"/>
            <a:ext cx="5334000" cy="478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342900" indent="-342900"/>
            <a:r>
              <a:rPr lang="en-US" sz="2800" b="1">
                <a:solidFill>
                  <a:srgbClr val="FFFF00"/>
                </a:solidFill>
              </a:rPr>
              <a:t>Obratite pažnju na:</a:t>
            </a:r>
          </a:p>
          <a:p>
            <a:pPr marL="342900" indent="-342900">
              <a:buFontTx/>
              <a:buAutoNum type="arabicPeriod"/>
            </a:pPr>
            <a:r>
              <a:rPr lang="en-US" sz="2800" b="1">
                <a:solidFill>
                  <a:srgbClr val="FFFF00"/>
                </a:solidFill>
              </a:rPr>
              <a:t>oblik – promene oblika, prisustvo neravnina ili izbočina</a:t>
            </a:r>
          </a:p>
          <a:p>
            <a:pPr marL="342900" indent="-342900"/>
            <a:r>
              <a:rPr lang="en-US" sz="2800" b="1">
                <a:solidFill>
                  <a:srgbClr val="FFFF00"/>
                </a:solidFill>
              </a:rPr>
              <a:t>2. veličinu – postojanje otoka, značajnu razliku u veličini dojki</a:t>
            </a:r>
          </a:p>
          <a:p>
            <a:pPr marL="342900" indent="-342900"/>
            <a:r>
              <a:rPr lang="en-US" sz="2800" b="1">
                <a:solidFill>
                  <a:srgbClr val="FFFF00"/>
                </a:solidFill>
              </a:rPr>
              <a:t>3. izgled kože – prisustvo crvenila i povlačenja kože</a:t>
            </a:r>
          </a:p>
          <a:p>
            <a:pPr marL="342900" indent="-342900"/>
            <a:r>
              <a:rPr lang="fr-FR" sz="2800" b="1">
                <a:solidFill>
                  <a:srgbClr val="FFFF00"/>
                </a:solidFill>
              </a:rPr>
              <a:t>4. bradavice – promenu boje i uvlačenje bradavice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sr-Latn-CS"/>
          </a:p>
        </p:txBody>
      </p:sp>
      <p:pic>
        <p:nvPicPr>
          <p:cNvPr id="20484" name="Picture 4" descr="DZ podloga p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762000" y="-762000"/>
            <a:ext cx="10677525" cy="8153400"/>
          </a:xfrm>
          <a:prstGeom prst="rect">
            <a:avLst/>
          </a:prstGeom>
          <a:noFill/>
        </p:spPr>
      </p:pic>
      <p:pic>
        <p:nvPicPr>
          <p:cNvPr id="20487" name="Picture 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739188" y="6534150"/>
            <a:ext cx="809625" cy="647700"/>
          </a:xfrm>
          <a:prstGeom prst="rect">
            <a:avLst/>
          </a:prstGeom>
          <a:noFill/>
        </p:spPr>
      </p:pic>
      <p:pic>
        <p:nvPicPr>
          <p:cNvPr id="20489" name="Picture 9" descr="New Image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304800" y="1066800"/>
            <a:ext cx="3886200" cy="4724400"/>
          </a:xfrm>
          <a:prstGeom prst="rect">
            <a:avLst/>
          </a:prstGeom>
          <a:noFill/>
        </p:spPr>
      </p:pic>
      <p:sp>
        <p:nvSpPr>
          <p:cNvPr id="20490" name="Rectangle 10"/>
          <p:cNvSpPr>
            <a:spLocks noChangeArrowheads="1"/>
          </p:cNvSpPr>
          <p:nvPr/>
        </p:nvSpPr>
        <p:spPr bwMode="auto">
          <a:xfrm>
            <a:off x="3886200" y="1035050"/>
            <a:ext cx="5011738" cy="478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fr-FR" sz="2800" b="1">
                <a:solidFill>
                  <a:srgbClr val="FFFF00"/>
                </a:solidFill>
              </a:rPr>
              <a:t>Trudite se da opipate:</a:t>
            </a:r>
            <a:endParaRPr lang="en-US" sz="2800" b="1">
              <a:solidFill>
                <a:srgbClr val="FFFF00"/>
              </a:solidFill>
            </a:endParaRPr>
          </a:p>
          <a:p>
            <a:r>
              <a:rPr lang="fr-FR" sz="2800" b="1">
                <a:solidFill>
                  <a:srgbClr val="FFFF00"/>
                </a:solidFill>
              </a:rPr>
              <a:t>1. neravnine</a:t>
            </a:r>
            <a:endParaRPr lang="en-US" sz="2800" b="1">
              <a:solidFill>
                <a:srgbClr val="FFFF00"/>
              </a:solidFill>
            </a:endParaRPr>
          </a:p>
          <a:p>
            <a:r>
              <a:rPr lang="fr-FR" sz="2800" b="1">
                <a:solidFill>
                  <a:srgbClr val="FFFF00"/>
                </a:solidFill>
              </a:rPr>
              <a:t>2. čvoriće</a:t>
            </a:r>
            <a:endParaRPr lang="en-US" sz="2800" b="1">
              <a:solidFill>
                <a:srgbClr val="FFFF00"/>
              </a:solidFill>
            </a:endParaRPr>
          </a:p>
          <a:p>
            <a:r>
              <a:rPr lang="en-US" sz="2800" b="1">
                <a:solidFill>
                  <a:srgbClr val="FFFF00"/>
                </a:solidFill>
              </a:rPr>
              <a:t>3. bolna mesta u dojci</a:t>
            </a:r>
          </a:p>
          <a:p>
            <a:r>
              <a:rPr lang="en-US" sz="2800" b="1">
                <a:solidFill>
                  <a:srgbClr val="FFFF00"/>
                </a:solidFill>
              </a:rPr>
              <a:t>4. predeo bradavice takođe pregledajte, a pregled završite </a:t>
            </a:r>
          </a:p>
          <a:p>
            <a:r>
              <a:rPr lang="en-US" sz="2800" b="1">
                <a:solidFill>
                  <a:srgbClr val="FFFF00"/>
                </a:solidFill>
              </a:rPr>
              <a:t>blagim pritiskom vrha bradavice kada treba da primetite </a:t>
            </a:r>
          </a:p>
          <a:p>
            <a:r>
              <a:rPr lang="en-US" sz="2800" b="1">
                <a:solidFill>
                  <a:srgbClr val="FFFF00"/>
                </a:solidFill>
              </a:rPr>
              <a:t>ima li iscetka iz nje.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sr-Latn-CS"/>
          </a:p>
        </p:txBody>
      </p:sp>
      <p:pic>
        <p:nvPicPr>
          <p:cNvPr id="22532" name="Picture 4" descr="DZ podloga p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762000" y="-762000"/>
            <a:ext cx="10677525" cy="8153400"/>
          </a:xfrm>
          <a:prstGeom prst="rect">
            <a:avLst/>
          </a:prstGeom>
          <a:noFill/>
        </p:spPr>
      </p:pic>
      <p:pic>
        <p:nvPicPr>
          <p:cNvPr id="22534" name="Picture 6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739188" y="6534150"/>
            <a:ext cx="809625" cy="647700"/>
          </a:xfrm>
          <a:prstGeom prst="rect">
            <a:avLst/>
          </a:prstGeom>
          <a:noFill/>
        </p:spPr>
      </p:pic>
      <p:pic>
        <p:nvPicPr>
          <p:cNvPr id="22535" name="Picture 7" descr="New Image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1143000"/>
            <a:ext cx="3810000" cy="4495800"/>
          </a:xfrm>
          <a:prstGeom prst="rect">
            <a:avLst/>
          </a:prstGeom>
          <a:noFill/>
        </p:spPr>
      </p:pic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4724400" y="1447800"/>
            <a:ext cx="441960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2800" b="1" dirty="0" err="1">
                <a:solidFill>
                  <a:srgbClr val="FFFF00"/>
                </a:solidFill>
              </a:rPr>
              <a:t>Pregled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b="1" dirty="0" err="1">
                <a:solidFill>
                  <a:srgbClr val="FFFF00"/>
                </a:solidFill>
              </a:rPr>
              <a:t>ponovite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b="1" dirty="0" err="1">
                <a:solidFill>
                  <a:srgbClr val="FFFF00"/>
                </a:solidFill>
              </a:rPr>
              <a:t>istim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b="1" dirty="0" err="1">
                <a:solidFill>
                  <a:srgbClr val="FFFF00"/>
                </a:solidFill>
              </a:rPr>
              <a:t>redosledom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b="1" dirty="0" err="1">
                <a:solidFill>
                  <a:srgbClr val="FFFF00"/>
                </a:solidFill>
              </a:rPr>
              <a:t>i</a:t>
            </a:r>
            <a:r>
              <a:rPr lang="en-US" sz="2800" b="1" dirty="0">
                <a:solidFill>
                  <a:srgbClr val="FFFF00"/>
                </a:solidFill>
              </a:rPr>
              <a:t> u </a:t>
            </a:r>
            <a:r>
              <a:rPr lang="en-US" sz="2800" b="1" dirty="0" err="1">
                <a:solidFill>
                  <a:srgbClr val="FFFF00"/>
                </a:solidFill>
              </a:rPr>
              <a:t>ležećem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b="1" dirty="0" err="1">
                <a:solidFill>
                  <a:srgbClr val="FFFF00"/>
                </a:solidFill>
              </a:rPr>
              <a:t>položaju</a:t>
            </a:r>
            <a:r>
              <a:rPr lang="sr-Latn-CS" sz="2800" b="1" dirty="0">
                <a:solidFill>
                  <a:srgbClr val="FFFF00"/>
                </a:solidFill>
              </a:rPr>
              <a:t>.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endParaRPr lang="sr-Latn-CS" sz="2800" b="1" dirty="0">
              <a:solidFill>
                <a:srgbClr val="FFFF00"/>
              </a:solidFill>
            </a:endParaRPr>
          </a:p>
          <a:p>
            <a:r>
              <a:rPr lang="sr-Latn-CS" sz="2800" b="1" dirty="0">
                <a:solidFill>
                  <a:srgbClr val="FFFF00"/>
                </a:solidFill>
              </a:rPr>
              <a:t>R</a:t>
            </a:r>
            <a:r>
              <a:rPr lang="en-US" sz="2800" b="1" dirty="0" err="1">
                <a:solidFill>
                  <a:srgbClr val="FFFF00"/>
                </a:solidFill>
              </a:rPr>
              <a:t>ukom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b="1" dirty="0" err="1">
                <a:solidFill>
                  <a:srgbClr val="FFFF00"/>
                </a:solidFill>
              </a:rPr>
              <a:t>pregledajte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b="1" dirty="0" err="1">
                <a:solidFill>
                  <a:srgbClr val="FFFF00"/>
                </a:solidFill>
              </a:rPr>
              <a:t>pazuh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b="1" dirty="0" err="1">
                <a:solidFill>
                  <a:srgbClr val="FFFF00"/>
                </a:solidFill>
              </a:rPr>
              <a:t>na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b="1" dirty="0" err="1">
                <a:solidFill>
                  <a:srgbClr val="FFFF00"/>
                </a:solidFill>
              </a:rPr>
              <a:t>istoj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b="1" dirty="0" err="1">
                <a:solidFill>
                  <a:srgbClr val="FFFF00"/>
                </a:solidFill>
              </a:rPr>
              <a:t>strani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b="1" dirty="0" err="1">
                <a:solidFill>
                  <a:srgbClr val="FFFF00"/>
                </a:solidFill>
              </a:rPr>
              <a:t>dojke</a:t>
            </a:r>
            <a:r>
              <a:rPr lang="sr-Latn-CS" sz="2800" b="1" dirty="0">
                <a:solidFill>
                  <a:srgbClr val="FFFF00"/>
                </a:solidFill>
              </a:rPr>
              <a:t>.</a:t>
            </a:r>
          </a:p>
          <a:p>
            <a:r>
              <a:rPr lang="en-US" sz="2800" b="1" dirty="0" err="1">
                <a:solidFill>
                  <a:srgbClr val="FFFF00"/>
                </a:solidFill>
              </a:rPr>
              <a:t>Sve</a:t>
            </a:r>
            <a:r>
              <a:rPr lang="en-US" sz="2800" b="1" dirty="0">
                <a:solidFill>
                  <a:srgbClr val="FFFF00"/>
                </a:solidFill>
              </a:rPr>
              <a:t> to </a:t>
            </a:r>
            <a:r>
              <a:rPr lang="en-US" sz="2800" b="1" dirty="0" err="1">
                <a:solidFill>
                  <a:srgbClr val="FFFF00"/>
                </a:solidFill>
              </a:rPr>
              <a:t>ponovite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sr-Latn-CS" sz="2800" b="1" dirty="0">
                <a:solidFill>
                  <a:srgbClr val="FFFF00"/>
                </a:solidFill>
              </a:rPr>
              <a:t>i </a:t>
            </a:r>
            <a:r>
              <a:rPr lang="en-US" sz="2800" b="1" dirty="0" err="1">
                <a:solidFill>
                  <a:srgbClr val="FFFF00"/>
                </a:solidFill>
              </a:rPr>
              <a:t>na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b="1" dirty="0" err="1">
                <a:solidFill>
                  <a:srgbClr val="FFFF00"/>
                </a:solidFill>
              </a:rPr>
              <a:t>levoj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b="1" dirty="0" err="1">
                <a:solidFill>
                  <a:srgbClr val="FFFF00"/>
                </a:solidFill>
              </a:rPr>
              <a:t>dojci</a:t>
            </a:r>
            <a:r>
              <a:rPr lang="en-US" sz="2800" b="1" dirty="0">
                <a:solidFill>
                  <a:srgbClr val="FFFF00"/>
                </a:solidFill>
              </a:rPr>
              <a:t>.</a:t>
            </a:r>
            <a:endParaRPr lang="sr-Latn-CS" sz="2800" b="1" dirty="0">
              <a:solidFill>
                <a:srgbClr val="FFFF00"/>
              </a:solidFill>
            </a:endParaRPr>
          </a:p>
          <a:p>
            <a:endParaRPr lang="en-US" sz="28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206</Words>
  <Application>Microsoft Office PowerPoint</Application>
  <PresentationFormat>On-screen Show (4:3)</PresentationFormat>
  <Paragraphs>24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aurena</dc:creator>
  <cp:lastModifiedBy>aurena</cp:lastModifiedBy>
  <cp:revision>2</cp:revision>
  <dcterms:created xsi:type="dcterms:W3CDTF">2013-09-30T12:14:43Z</dcterms:created>
  <dcterms:modified xsi:type="dcterms:W3CDTF">2013-10-02T08:32:15Z</dcterms:modified>
</cp:coreProperties>
</file>